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52C240-6470-42CA-9BDE-15DF42CB2969}">
  <a:tblStyle styleId="{BF52C240-6470-42CA-9BDE-15DF42CB29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36436c4b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36436c4b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38b120e3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538b120e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36436c4b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36436c4b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5563dd104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5563dd104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36436c4b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536436c4b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36436c4b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36436c4b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36436c4b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36436c4b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36436c4b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36436c4b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536436c4b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536436c4b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36436c4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36436c4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36436c4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36436c4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36436c4b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536436c4b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536436c4b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536436c4b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36436c4b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536436c4b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536436c4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536436c4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536436c4b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36436c4b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3865ff9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3865ff9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53865ff91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3865ff9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53865ff91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53865ff91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36436c4b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536436c4b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36436c4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536436c4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3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jpg"/><Relationship Id="rId4" Type="http://schemas.openxmlformats.org/officeDocument/2006/relationships/image" Target="../media/image33.jpg"/><Relationship Id="rId5"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4.jpg"/><Relationship Id="rId4"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Laser Arcade Project</a:t>
            </a:r>
            <a:endParaRPr/>
          </a:p>
          <a:p>
            <a:pPr indent="0" lvl="0" marL="0" rtl="0" algn="ctr">
              <a:spcBef>
                <a:spcPts val="0"/>
              </a:spcBef>
              <a:spcAft>
                <a:spcPts val="0"/>
              </a:spcAft>
              <a:buNone/>
            </a:pPr>
            <a:r>
              <a:rPr lang="en" sz="2700"/>
              <a:t>Spring 2025</a:t>
            </a:r>
            <a:endParaRPr sz="27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Presented By: </a:t>
            </a:r>
            <a:r>
              <a:rPr lang="en"/>
              <a:t>Alex Wheelock &amp; Andrew Keller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6650" y="464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Blaster PCB</a:t>
            </a:r>
            <a:endParaRPr/>
          </a:p>
        </p:txBody>
      </p:sp>
      <p:pic>
        <p:nvPicPr>
          <p:cNvPr id="116" name="Google Shape;116;p22"/>
          <p:cNvPicPr preferRelativeResize="0"/>
          <p:nvPr/>
        </p:nvPicPr>
        <p:blipFill>
          <a:blip r:embed="rId3">
            <a:alphaModFix/>
          </a:blip>
          <a:stretch>
            <a:fillRect/>
          </a:stretch>
        </p:blipFill>
        <p:spPr>
          <a:xfrm>
            <a:off x="316650" y="1042730"/>
            <a:ext cx="3567023" cy="1144533"/>
          </a:xfrm>
          <a:prstGeom prst="rect">
            <a:avLst/>
          </a:prstGeom>
          <a:noFill/>
          <a:ln>
            <a:noFill/>
          </a:ln>
        </p:spPr>
      </p:pic>
      <p:pic>
        <p:nvPicPr>
          <p:cNvPr id="117" name="Google Shape;117;p22"/>
          <p:cNvPicPr preferRelativeResize="0"/>
          <p:nvPr/>
        </p:nvPicPr>
        <p:blipFill>
          <a:blip r:embed="rId4">
            <a:alphaModFix/>
          </a:blip>
          <a:stretch>
            <a:fillRect/>
          </a:stretch>
        </p:blipFill>
        <p:spPr>
          <a:xfrm>
            <a:off x="316650" y="2168163"/>
            <a:ext cx="3567024" cy="1135700"/>
          </a:xfrm>
          <a:prstGeom prst="rect">
            <a:avLst/>
          </a:prstGeom>
          <a:noFill/>
          <a:ln>
            <a:noFill/>
          </a:ln>
        </p:spPr>
      </p:pic>
      <p:pic>
        <p:nvPicPr>
          <p:cNvPr id="118" name="Google Shape;118;p22"/>
          <p:cNvPicPr preferRelativeResize="0"/>
          <p:nvPr/>
        </p:nvPicPr>
        <p:blipFill>
          <a:blip r:embed="rId5">
            <a:alphaModFix/>
          </a:blip>
          <a:stretch>
            <a:fillRect/>
          </a:stretch>
        </p:blipFill>
        <p:spPr>
          <a:xfrm>
            <a:off x="316650" y="3303863"/>
            <a:ext cx="3567025" cy="1561115"/>
          </a:xfrm>
          <a:prstGeom prst="rect">
            <a:avLst/>
          </a:prstGeom>
          <a:noFill/>
          <a:ln>
            <a:noFill/>
          </a:ln>
        </p:spPr>
      </p:pic>
      <p:pic>
        <p:nvPicPr>
          <p:cNvPr id="119" name="Google Shape;119;p22" title="IMG_5866.HEIC"/>
          <p:cNvPicPr preferRelativeResize="0"/>
          <p:nvPr/>
        </p:nvPicPr>
        <p:blipFill rotWithShape="1">
          <a:blip r:embed="rId6">
            <a:alphaModFix/>
          </a:blip>
          <a:srcRect b="14178" l="14242" r="14936" t="5351"/>
          <a:stretch/>
        </p:blipFill>
        <p:spPr>
          <a:xfrm>
            <a:off x="4339775" y="1037600"/>
            <a:ext cx="4497464" cy="3832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282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Blaster Final Build</a:t>
            </a:r>
            <a:endParaRPr/>
          </a:p>
        </p:txBody>
      </p:sp>
      <p:pic>
        <p:nvPicPr>
          <p:cNvPr id="125" name="Google Shape;125;p23" title="IMG_5873.HEIC"/>
          <p:cNvPicPr preferRelativeResize="0"/>
          <p:nvPr/>
        </p:nvPicPr>
        <p:blipFill>
          <a:blip r:embed="rId3">
            <a:alphaModFix/>
          </a:blip>
          <a:stretch>
            <a:fillRect/>
          </a:stretch>
        </p:blipFill>
        <p:spPr>
          <a:xfrm>
            <a:off x="185320" y="920076"/>
            <a:ext cx="5379620" cy="4034700"/>
          </a:xfrm>
          <a:prstGeom prst="rect">
            <a:avLst/>
          </a:prstGeom>
          <a:noFill/>
          <a:ln>
            <a:noFill/>
          </a:ln>
        </p:spPr>
      </p:pic>
      <p:pic>
        <p:nvPicPr>
          <p:cNvPr id="126" name="Google Shape;126;p23" title="IMG_5876.HEIC"/>
          <p:cNvPicPr preferRelativeResize="0"/>
          <p:nvPr/>
        </p:nvPicPr>
        <p:blipFill rotWithShape="1">
          <a:blip r:embed="rId4">
            <a:alphaModFix/>
          </a:blip>
          <a:srcRect b="15490" l="6715" r="5619" t="16147"/>
          <a:stretch/>
        </p:blipFill>
        <p:spPr>
          <a:xfrm>
            <a:off x="5588262" y="920074"/>
            <a:ext cx="3370399" cy="1971149"/>
          </a:xfrm>
          <a:prstGeom prst="rect">
            <a:avLst/>
          </a:prstGeom>
          <a:noFill/>
          <a:ln>
            <a:noFill/>
          </a:ln>
        </p:spPr>
      </p:pic>
      <p:pic>
        <p:nvPicPr>
          <p:cNvPr id="127" name="Google Shape;127;p23" title="IMG_5875.HEIC"/>
          <p:cNvPicPr preferRelativeResize="0"/>
          <p:nvPr/>
        </p:nvPicPr>
        <p:blipFill rotWithShape="1">
          <a:blip r:embed="rId5">
            <a:alphaModFix/>
          </a:blip>
          <a:srcRect b="7302" l="4914" r="4085" t="18408"/>
          <a:stretch/>
        </p:blipFill>
        <p:spPr>
          <a:xfrm>
            <a:off x="5588288" y="2891251"/>
            <a:ext cx="3370399" cy="2063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System</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Finalized and tested schematics</a:t>
            </a:r>
            <a:endParaRPr/>
          </a:p>
          <a:p>
            <a:pPr indent="-342900" lvl="0" marL="457200" rtl="0" algn="l">
              <a:spcBef>
                <a:spcPts val="0"/>
              </a:spcBef>
              <a:spcAft>
                <a:spcPts val="0"/>
              </a:spcAft>
              <a:buSzPts val="1800"/>
              <a:buChar char="●"/>
            </a:pPr>
            <a:r>
              <a:rPr lang="en"/>
              <a:t>Support for more than one target</a:t>
            </a:r>
            <a:endParaRPr/>
          </a:p>
          <a:p>
            <a:pPr indent="-317500" lvl="1" marL="914400" rtl="0" algn="l">
              <a:spcBef>
                <a:spcPts val="0"/>
              </a:spcBef>
              <a:spcAft>
                <a:spcPts val="0"/>
              </a:spcAft>
              <a:buSzPts val="1400"/>
              <a:buChar char="○"/>
            </a:pPr>
            <a:r>
              <a:rPr lang="en"/>
              <a:t>Up to 8 targets enabled simultaneously</a:t>
            </a:r>
            <a:endParaRPr/>
          </a:p>
          <a:p>
            <a:pPr indent="-342900" lvl="0" marL="457200" rtl="0" algn="l">
              <a:spcBef>
                <a:spcPts val="0"/>
              </a:spcBef>
              <a:spcAft>
                <a:spcPts val="0"/>
              </a:spcAft>
              <a:buSzPts val="1800"/>
              <a:buChar char="●"/>
            </a:pPr>
            <a:r>
              <a:rPr lang="en"/>
              <a:t>Added UART communications</a:t>
            </a:r>
            <a:endParaRPr/>
          </a:p>
          <a:p>
            <a:pPr indent="-317500" lvl="1" marL="914400" rtl="0" algn="l">
              <a:spcBef>
                <a:spcPts val="0"/>
              </a:spcBef>
              <a:spcAft>
                <a:spcPts val="0"/>
              </a:spcAft>
              <a:buSzPts val="1400"/>
              <a:buChar char="○"/>
            </a:pPr>
            <a:r>
              <a:rPr lang="en" sz="1800"/>
              <a:t>Created a Visual Basic program to control the arcade</a:t>
            </a:r>
            <a:endParaRPr/>
          </a:p>
          <a:p>
            <a:pPr indent="-342900" lvl="0" marL="457200" rtl="0" algn="l">
              <a:spcBef>
                <a:spcPts val="0"/>
              </a:spcBef>
              <a:spcAft>
                <a:spcPts val="0"/>
              </a:spcAft>
              <a:buSzPts val="1800"/>
              <a:buChar char="●"/>
            </a:pPr>
            <a:r>
              <a:rPr lang="en"/>
              <a:t>Updated I2C Communications</a:t>
            </a:r>
            <a:endParaRPr/>
          </a:p>
          <a:p>
            <a:pPr indent="-317500" lvl="1" marL="914400" rtl="0" algn="l">
              <a:spcBef>
                <a:spcPts val="0"/>
              </a:spcBef>
              <a:spcAft>
                <a:spcPts val="0"/>
              </a:spcAft>
              <a:buSzPts val="1400"/>
              <a:buChar char="○"/>
            </a:pPr>
            <a:r>
              <a:rPr lang="en"/>
              <a:t>Selectable slave addresses</a:t>
            </a:r>
            <a:endParaRPr/>
          </a:p>
          <a:p>
            <a:pPr indent="-317500" lvl="1" marL="914400" rtl="0" algn="l">
              <a:spcBef>
                <a:spcPts val="0"/>
              </a:spcBef>
              <a:spcAft>
                <a:spcPts val="0"/>
              </a:spcAft>
              <a:buSzPts val="1400"/>
              <a:buChar char="○"/>
            </a:pPr>
            <a:r>
              <a:rPr lang="en"/>
              <a:t>Enable and Disable targets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UART</a:t>
            </a:r>
            <a:endParaRPr/>
          </a:p>
        </p:txBody>
      </p:sp>
      <p:sp>
        <p:nvSpPr>
          <p:cNvPr id="139" name="Google Shape;139;p25"/>
          <p:cNvSpPr txBox="1"/>
          <p:nvPr>
            <p:ph idx="1" type="body"/>
          </p:nvPr>
        </p:nvSpPr>
        <p:spPr>
          <a:xfrm>
            <a:off x="311700" y="1152475"/>
            <a:ext cx="3943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Device Verification</a:t>
            </a:r>
            <a:endParaRPr/>
          </a:p>
          <a:p>
            <a:pPr indent="-342900" lvl="0" marL="457200" rtl="0" algn="l">
              <a:spcBef>
                <a:spcPts val="0"/>
              </a:spcBef>
              <a:spcAft>
                <a:spcPts val="0"/>
              </a:spcAft>
              <a:buSzPts val="1800"/>
              <a:buChar char="●"/>
            </a:pPr>
            <a:r>
              <a:rPr lang="en"/>
              <a:t>Target Enable/Disable</a:t>
            </a:r>
            <a:endParaRPr/>
          </a:p>
          <a:p>
            <a:pPr indent="-342900" lvl="0" marL="457200" rtl="0" algn="l">
              <a:spcBef>
                <a:spcPts val="0"/>
              </a:spcBef>
              <a:spcAft>
                <a:spcPts val="0"/>
              </a:spcAft>
              <a:buSzPts val="1800"/>
              <a:buChar char="●"/>
            </a:pPr>
            <a:r>
              <a:rPr lang="en"/>
              <a:t>Target address change</a:t>
            </a:r>
            <a:endParaRPr/>
          </a:p>
        </p:txBody>
      </p:sp>
      <p:pic>
        <p:nvPicPr>
          <p:cNvPr id="140" name="Google Shape;140;p25" title="LA_UART_Device Verification.png"/>
          <p:cNvPicPr preferRelativeResize="0"/>
          <p:nvPr/>
        </p:nvPicPr>
        <p:blipFill rotWithShape="1">
          <a:blip r:embed="rId3">
            <a:alphaModFix/>
          </a:blip>
          <a:srcRect b="0" l="79" r="79" t="0"/>
          <a:stretch/>
        </p:blipFill>
        <p:spPr>
          <a:xfrm>
            <a:off x="3539100" y="981250"/>
            <a:ext cx="5293200" cy="318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I2C</a:t>
            </a:r>
            <a:endParaRPr/>
          </a:p>
        </p:txBody>
      </p:sp>
      <p:sp>
        <p:nvSpPr>
          <p:cNvPr id="146" name="Google Shape;146;p26"/>
          <p:cNvSpPr txBox="1"/>
          <p:nvPr>
            <p:ph idx="1" type="body"/>
          </p:nvPr>
        </p:nvSpPr>
        <p:spPr>
          <a:xfrm>
            <a:off x="311700" y="1152475"/>
            <a:ext cx="3943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Updated Write Commands</a:t>
            </a:r>
            <a:endParaRPr/>
          </a:p>
          <a:p>
            <a:pPr indent="-317500" lvl="1" marL="914400" rtl="0" algn="l">
              <a:spcBef>
                <a:spcPts val="0"/>
              </a:spcBef>
              <a:spcAft>
                <a:spcPts val="0"/>
              </a:spcAft>
              <a:buSzPts val="1400"/>
              <a:buChar char="○"/>
            </a:pPr>
            <a:r>
              <a:rPr lang="en"/>
              <a:t>Enable</a:t>
            </a:r>
            <a:endParaRPr/>
          </a:p>
          <a:p>
            <a:pPr indent="-317500" lvl="1" marL="914400" rtl="0" algn="l">
              <a:spcBef>
                <a:spcPts val="0"/>
              </a:spcBef>
              <a:spcAft>
                <a:spcPts val="0"/>
              </a:spcAft>
              <a:buSzPts val="1400"/>
              <a:buChar char="○"/>
            </a:pPr>
            <a:r>
              <a:rPr lang="en"/>
              <a:t>Disable</a:t>
            </a:r>
            <a:endParaRPr/>
          </a:p>
          <a:p>
            <a:pPr indent="-342900" lvl="0" marL="457200" rtl="0" algn="l">
              <a:spcBef>
                <a:spcPts val="0"/>
              </a:spcBef>
              <a:spcAft>
                <a:spcPts val="0"/>
              </a:spcAft>
              <a:buSzPts val="1800"/>
              <a:buChar char="●"/>
            </a:pPr>
            <a:r>
              <a:rPr lang="en"/>
              <a:t>Master polls all enabled targets via a I2C Read</a:t>
            </a:r>
            <a:endParaRPr/>
          </a:p>
        </p:txBody>
      </p:sp>
      <p:pic>
        <p:nvPicPr>
          <p:cNvPr id="147" name="Google Shape;147;p26"/>
          <p:cNvPicPr preferRelativeResize="0"/>
          <p:nvPr/>
        </p:nvPicPr>
        <p:blipFill>
          <a:blip r:embed="rId3">
            <a:alphaModFix/>
          </a:blip>
          <a:stretch>
            <a:fillRect/>
          </a:stretch>
        </p:blipFill>
        <p:spPr>
          <a:xfrm>
            <a:off x="4254800" y="1196300"/>
            <a:ext cx="4577500" cy="2750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VB Program</a:t>
            </a:r>
            <a:endParaRPr/>
          </a:p>
        </p:txBody>
      </p:sp>
      <p:sp>
        <p:nvSpPr>
          <p:cNvPr id="153" name="Google Shape;153;p27"/>
          <p:cNvSpPr txBox="1"/>
          <p:nvPr>
            <p:ph idx="1" type="body"/>
          </p:nvPr>
        </p:nvSpPr>
        <p:spPr>
          <a:xfrm>
            <a:off x="311700" y="1152475"/>
            <a:ext cx="5641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Object Oriented Classes for controlling the Laser Arcade</a:t>
            </a:r>
            <a:endParaRPr/>
          </a:p>
          <a:p>
            <a:pPr indent="-342900" lvl="0" marL="457200" rtl="0" algn="l">
              <a:spcBef>
                <a:spcPts val="0"/>
              </a:spcBef>
              <a:spcAft>
                <a:spcPts val="0"/>
              </a:spcAft>
              <a:buSzPts val="1800"/>
              <a:buChar char="●"/>
            </a:pPr>
            <a:r>
              <a:rPr lang="en"/>
              <a:t>GUIs for control and configuration</a:t>
            </a:r>
            <a:endParaRPr/>
          </a:p>
          <a:p>
            <a:pPr indent="-342900" lvl="0" marL="457200" rtl="0" algn="l">
              <a:spcBef>
                <a:spcPts val="0"/>
              </a:spcBef>
              <a:spcAft>
                <a:spcPts val="0"/>
              </a:spcAft>
              <a:buSzPts val="1800"/>
              <a:buChar char="●"/>
            </a:pPr>
            <a:r>
              <a:rPr lang="en"/>
              <a:t>Ability to save and load configuration from file</a:t>
            </a:r>
            <a:endParaRPr/>
          </a:p>
        </p:txBody>
      </p:sp>
      <p:pic>
        <p:nvPicPr>
          <p:cNvPr id="154" name="Google Shape;154;p27"/>
          <p:cNvPicPr preferRelativeResize="0"/>
          <p:nvPr/>
        </p:nvPicPr>
        <p:blipFill>
          <a:blip r:embed="rId3">
            <a:alphaModFix/>
          </a:blip>
          <a:stretch>
            <a:fillRect/>
          </a:stretch>
        </p:blipFill>
        <p:spPr>
          <a:xfrm>
            <a:off x="1478550" y="2571750"/>
            <a:ext cx="3790776" cy="2282025"/>
          </a:xfrm>
          <a:prstGeom prst="rect">
            <a:avLst/>
          </a:prstGeom>
          <a:noFill/>
          <a:ln>
            <a:noFill/>
          </a:ln>
        </p:spPr>
      </p:pic>
      <p:pic>
        <p:nvPicPr>
          <p:cNvPr id="155" name="Google Shape;155;p27"/>
          <p:cNvPicPr preferRelativeResize="0"/>
          <p:nvPr/>
        </p:nvPicPr>
        <p:blipFill>
          <a:blip r:embed="rId4">
            <a:alphaModFix/>
          </a:blip>
          <a:stretch>
            <a:fillRect/>
          </a:stretch>
        </p:blipFill>
        <p:spPr>
          <a:xfrm>
            <a:off x="5953550" y="1152475"/>
            <a:ext cx="2878750" cy="2985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System PCBs</a:t>
            </a:r>
            <a:endParaRPr/>
          </a:p>
        </p:txBody>
      </p:sp>
      <p:pic>
        <p:nvPicPr>
          <p:cNvPr id="161" name="Google Shape;161;p28" title="Target_Slave.png"/>
          <p:cNvPicPr preferRelativeResize="0"/>
          <p:nvPr/>
        </p:nvPicPr>
        <p:blipFill rotWithShape="1">
          <a:blip r:embed="rId3">
            <a:alphaModFix/>
          </a:blip>
          <a:srcRect b="5295" l="24114" r="18111" t="13864"/>
          <a:stretch/>
        </p:blipFill>
        <p:spPr>
          <a:xfrm>
            <a:off x="6549080" y="2900600"/>
            <a:ext cx="2210159" cy="1668276"/>
          </a:xfrm>
          <a:prstGeom prst="rect">
            <a:avLst/>
          </a:prstGeom>
          <a:noFill/>
          <a:ln>
            <a:noFill/>
          </a:ln>
        </p:spPr>
      </p:pic>
      <p:pic>
        <p:nvPicPr>
          <p:cNvPr id="162" name="Google Shape;162;p28" title="Target.png"/>
          <p:cNvPicPr preferRelativeResize="0"/>
          <p:nvPr/>
        </p:nvPicPr>
        <p:blipFill rotWithShape="1">
          <a:blip r:embed="rId4">
            <a:alphaModFix/>
          </a:blip>
          <a:srcRect b="3252" l="20741" r="15221" t="12699"/>
          <a:stretch/>
        </p:blipFill>
        <p:spPr>
          <a:xfrm>
            <a:off x="6476025" y="1151975"/>
            <a:ext cx="2356268" cy="1668276"/>
          </a:xfrm>
          <a:prstGeom prst="rect">
            <a:avLst/>
          </a:prstGeom>
          <a:noFill/>
          <a:ln>
            <a:noFill/>
          </a:ln>
        </p:spPr>
      </p:pic>
      <p:pic>
        <p:nvPicPr>
          <p:cNvPr id="163" name="Google Shape;163;p28"/>
          <p:cNvPicPr preferRelativeResize="0"/>
          <p:nvPr/>
        </p:nvPicPr>
        <p:blipFill>
          <a:blip r:embed="rId5">
            <a:alphaModFix/>
          </a:blip>
          <a:stretch>
            <a:fillRect/>
          </a:stretch>
        </p:blipFill>
        <p:spPr>
          <a:xfrm>
            <a:off x="311700" y="1152475"/>
            <a:ext cx="2486275" cy="1668270"/>
          </a:xfrm>
          <a:prstGeom prst="rect">
            <a:avLst/>
          </a:prstGeom>
          <a:noFill/>
          <a:ln>
            <a:noFill/>
          </a:ln>
        </p:spPr>
      </p:pic>
      <p:pic>
        <p:nvPicPr>
          <p:cNvPr id="164" name="Google Shape;164;p28"/>
          <p:cNvPicPr preferRelativeResize="0"/>
          <p:nvPr/>
        </p:nvPicPr>
        <p:blipFill>
          <a:blip r:embed="rId6">
            <a:alphaModFix/>
          </a:blip>
          <a:stretch>
            <a:fillRect/>
          </a:stretch>
        </p:blipFill>
        <p:spPr>
          <a:xfrm>
            <a:off x="3328862" y="1151975"/>
            <a:ext cx="2486276" cy="1669277"/>
          </a:xfrm>
          <a:prstGeom prst="rect">
            <a:avLst/>
          </a:prstGeom>
          <a:noFill/>
          <a:ln>
            <a:noFill/>
          </a:ln>
        </p:spPr>
      </p:pic>
      <p:pic>
        <p:nvPicPr>
          <p:cNvPr id="165" name="Google Shape;165;p28"/>
          <p:cNvPicPr preferRelativeResize="0"/>
          <p:nvPr/>
        </p:nvPicPr>
        <p:blipFill>
          <a:blip r:embed="rId7">
            <a:alphaModFix/>
          </a:blip>
          <a:stretch>
            <a:fillRect/>
          </a:stretch>
        </p:blipFill>
        <p:spPr>
          <a:xfrm>
            <a:off x="311686" y="2900095"/>
            <a:ext cx="2486301" cy="1669297"/>
          </a:xfrm>
          <a:prstGeom prst="rect">
            <a:avLst/>
          </a:prstGeom>
          <a:noFill/>
          <a:ln>
            <a:noFill/>
          </a:ln>
        </p:spPr>
      </p:pic>
      <p:pic>
        <p:nvPicPr>
          <p:cNvPr id="166" name="Google Shape;166;p28"/>
          <p:cNvPicPr preferRelativeResize="0"/>
          <p:nvPr/>
        </p:nvPicPr>
        <p:blipFill>
          <a:blip r:embed="rId8">
            <a:alphaModFix/>
          </a:blip>
          <a:stretch>
            <a:fillRect/>
          </a:stretch>
        </p:blipFill>
        <p:spPr>
          <a:xfrm>
            <a:off x="3328862" y="2902062"/>
            <a:ext cx="2486275" cy="16653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System Physical Components</a:t>
            </a:r>
            <a:endParaRPr/>
          </a:p>
        </p:txBody>
      </p:sp>
      <p:pic>
        <p:nvPicPr>
          <p:cNvPr id="172" name="Google Shape;172;p29"/>
          <p:cNvPicPr preferRelativeResize="0"/>
          <p:nvPr/>
        </p:nvPicPr>
        <p:blipFill>
          <a:blip r:embed="rId3">
            <a:alphaModFix/>
          </a:blip>
          <a:stretch>
            <a:fillRect/>
          </a:stretch>
        </p:blipFill>
        <p:spPr>
          <a:xfrm>
            <a:off x="1121775" y="1152475"/>
            <a:ext cx="2586506" cy="3416401"/>
          </a:xfrm>
          <a:prstGeom prst="rect">
            <a:avLst/>
          </a:prstGeom>
          <a:noFill/>
          <a:ln>
            <a:noFill/>
          </a:ln>
        </p:spPr>
      </p:pic>
      <p:pic>
        <p:nvPicPr>
          <p:cNvPr id="173" name="Google Shape;173;p29"/>
          <p:cNvPicPr preferRelativeResize="0"/>
          <p:nvPr/>
        </p:nvPicPr>
        <p:blipFill>
          <a:blip r:embed="rId4">
            <a:alphaModFix/>
          </a:blip>
          <a:stretch>
            <a:fillRect/>
          </a:stretch>
        </p:blipFill>
        <p:spPr>
          <a:xfrm>
            <a:off x="4393935" y="1152475"/>
            <a:ext cx="1761636" cy="3416400"/>
          </a:xfrm>
          <a:prstGeom prst="rect">
            <a:avLst/>
          </a:prstGeom>
          <a:noFill/>
          <a:ln>
            <a:noFill/>
          </a:ln>
        </p:spPr>
      </p:pic>
      <p:pic>
        <p:nvPicPr>
          <p:cNvPr id="174" name="Google Shape;174;p29"/>
          <p:cNvPicPr preferRelativeResize="0"/>
          <p:nvPr/>
        </p:nvPicPr>
        <p:blipFill>
          <a:blip r:embed="rId5">
            <a:alphaModFix/>
          </a:blip>
          <a:stretch>
            <a:fillRect/>
          </a:stretch>
        </p:blipFill>
        <p:spPr>
          <a:xfrm>
            <a:off x="6841225" y="1152475"/>
            <a:ext cx="1147450" cy="34164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Target Final Build</a:t>
            </a:r>
            <a:endParaRPr/>
          </a:p>
        </p:txBody>
      </p:sp>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30" title="PXL_20250506_210851544.jpg"/>
          <p:cNvPicPr preferRelativeResize="0"/>
          <p:nvPr/>
        </p:nvPicPr>
        <p:blipFill>
          <a:blip r:embed="rId3">
            <a:alphaModFix/>
          </a:blip>
          <a:stretch>
            <a:fillRect/>
          </a:stretch>
        </p:blipFill>
        <p:spPr>
          <a:xfrm>
            <a:off x="4572000" y="1152464"/>
            <a:ext cx="4381676" cy="3290536"/>
          </a:xfrm>
          <a:prstGeom prst="rect">
            <a:avLst/>
          </a:prstGeom>
          <a:noFill/>
          <a:ln>
            <a:noFill/>
          </a:ln>
        </p:spPr>
      </p:pic>
      <p:pic>
        <p:nvPicPr>
          <p:cNvPr id="182" name="Google Shape;182;p30" title="PXL_20250506_212829206.jpg"/>
          <p:cNvPicPr preferRelativeResize="0"/>
          <p:nvPr/>
        </p:nvPicPr>
        <p:blipFill>
          <a:blip r:embed="rId4">
            <a:alphaModFix/>
          </a:blip>
          <a:stretch>
            <a:fillRect/>
          </a:stretch>
        </p:blipFill>
        <p:spPr>
          <a:xfrm>
            <a:off x="190325" y="1152475"/>
            <a:ext cx="4381676" cy="32905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0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Analysis</a:t>
            </a:r>
            <a:endParaRPr/>
          </a:p>
        </p:txBody>
      </p:sp>
      <p:graphicFrame>
        <p:nvGraphicFramePr>
          <p:cNvPr id="188" name="Google Shape;188;p31"/>
          <p:cNvGraphicFramePr/>
          <p:nvPr/>
        </p:nvGraphicFramePr>
        <p:xfrm>
          <a:off x="311700" y="1047000"/>
          <a:ext cx="3000000" cy="3000000"/>
        </p:xfrm>
        <a:graphic>
          <a:graphicData uri="http://schemas.openxmlformats.org/drawingml/2006/table">
            <a:tbl>
              <a:tblPr>
                <a:noFill/>
                <a:tableStyleId>{BF52C240-6470-42CA-9BDE-15DF42CB2969}</a:tableStyleId>
              </a:tblPr>
              <a:tblGrid>
                <a:gridCol w="1564100"/>
                <a:gridCol w="1448300"/>
                <a:gridCol w="1237600"/>
              </a:tblGrid>
              <a:tr h="354000">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Hours Worked</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Cost ($50/hr)</a:t>
                      </a:r>
                      <a:endParaRPr>
                        <a:solidFill>
                          <a:schemeClr val="dk1"/>
                        </a:solidFill>
                      </a:endParaRPr>
                    </a:p>
                  </a:txBody>
                  <a:tcPr marT="91425" marB="91425" marR="91425" marL="91425" anchor="ctr"/>
                </a:tc>
              </a:tr>
              <a:tr h="354000">
                <a:tc>
                  <a:txBody>
                    <a:bodyPr/>
                    <a:lstStyle/>
                    <a:p>
                      <a:pPr indent="0" lvl="0" marL="0" rtl="0" algn="ctr">
                        <a:spcBef>
                          <a:spcPts val="0"/>
                        </a:spcBef>
                        <a:spcAft>
                          <a:spcPts val="0"/>
                        </a:spcAft>
                        <a:buNone/>
                      </a:pPr>
                      <a:r>
                        <a:rPr lang="en">
                          <a:solidFill>
                            <a:schemeClr val="dk1"/>
                          </a:solidFill>
                        </a:rPr>
                        <a:t>Alex Wheelock</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128.83</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$6,441.50</a:t>
                      </a:r>
                      <a:endParaRPr>
                        <a:solidFill>
                          <a:schemeClr val="dk1"/>
                        </a:solidFill>
                      </a:endParaRPr>
                    </a:p>
                  </a:txBody>
                  <a:tcPr marT="91425" marB="91425" marR="91425" marL="91425" anchor="ctr"/>
                </a:tc>
              </a:tr>
              <a:tr h="354000">
                <a:tc>
                  <a:txBody>
                    <a:bodyPr/>
                    <a:lstStyle/>
                    <a:p>
                      <a:pPr indent="0" lvl="0" marL="0" rtl="0" algn="ctr">
                        <a:spcBef>
                          <a:spcPts val="0"/>
                        </a:spcBef>
                        <a:spcAft>
                          <a:spcPts val="0"/>
                        </a:spcAft>
                        <a:buNone/>
                      </a:pPr>
                      <a:r>
                        <a:rPr lang="en">
                          <a:solidFill>
                            <a:schemeClr val="dk1"/>
                          </a:solidFill>
                        </a:rPr>
                        <a:t>Andrew Keller</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116.92</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$5,845.83</a:t>
                      </a:r>
                      <a:endParaRPr>
                        <a:solidFill>
                          <a:schemeClr val="dk1"/>
                        </a:solidFill>
                      </a:endParaRPr>
                    </a:p>
                  </a:txBody>
                  <a:tcPr marT="91425" marB="91425" marR="91425" marL="91425" anchor="ctr"/>
                </a:tc>
              </a:tr>
              <a:tr h="354000">
                <a:tc>
                  <a:txBody>
                    <a:bodyPr/>
                    <a:lstStyle/>
                    <a:p>
                      <a:pPr indent="0" lvl="0" marL="0" rtl="0" algn="ctr">
                        <a:spcBef>
                          <a:spcPts val="0"/>
                        </a:spcBef>
                        <a:spcAft>
                          <a:spcPts val="0"/>
                        </a:spcAft>
                        <a:buNone/>
                      </a:pPr>
                      <a:r>
                        <a:rPr lang="en">
                          <a:solidFill>
                            <a:schemeClr val="dk1"/>
                          </a:solidFill>
                        </a:rPr>
                        <a:t>Total</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245.75</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$12,287.33</a:t>
                      </a:r>
                      <a:endParaRPr>
                        <a:solidFill>
                          <a:schemeClr val="dk1"/>
                        </a:solidFill>
                      </a:endParaRPr>
                    </a:p>
                  </a:txBody>
                  <a:tcPr marT="91425" marB="91425" marR="91425" marL="91425" anchor="ctr"/>
                </a:tc>
              </a:tr>
            </a:tbl>
          </a:graphicData>
        </a:graphic>
      </p:graphicFrame>
      <p:graphicFrame>
        <p:nvGraphicFramePr>
          <p:cNvPr id="189" name="Google Shape;189;p31"/>
          <p:cNvGraphicFramePr/>
          <p:nvPr/>
        </p:nvGraphicFramePr>
        <p:xfrm>
          <a:off x="311700" y="2746250"/>
          <a:ext cx="3000000" cy="3000000"/>
        </p:xfrm>
        <a:graphic>
          <a:graphicData uri="http://schemas.openxmlformats.org/drawingml/2006/table">
            <a:tbl>
              <a:tblPr>
                <a:noFill/>
                <a:tableStyleId>{BF52C240-6470-42CA-9BDE-15DF42CB2969}</a:tableStyleId>
              </a:tblPr>
              <a:tblGrid>
                <a:gridCol w="1095125"/>
                <a:gridCol w="1328050"/>
              </a:tblGrid>
              <a:tr h="381000">
                <a:tc>
                  <a:txBody>
                    <a:bodyPr/>
                    <a:lstStyle/>
                    <a:p>
                      <a:pPr indent="0" lvl="0" marL="0" rtl="0" algn="ctr">
                        <a:spcBef>
                          <a:spcPts val="0"/>
                        </a:spcBef>
                        <a:spcAft>
                          <a:spcPts val="0"/>
                        </a:spcAft>
                        <a:buNone/>
                      </a:pPr>
                      <a:r>
                        <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Board Cost</a:t>
                      </a:r>
                      <a:endParaRPr>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rPr>
                        <a:t>Blaster</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$112.95</a:t>
                      </a:r>
                      <a:endParaRPr>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rPr>
                        <a:t>Master</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$11.26</a:t>
                      </a:r>
                      <a:endParaRPr>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rPr>
                        <a:t>Slave</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$6.85</a:t>
                      </a:r>
                      <a:endParaRPr>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rPr>
                        <a:t>Total</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$131.06</a:t>
                      </a:r>
                      <a:endParaRPr>
                        <a:solidFill>
                          <a:schemeClr val="dk1"/>
                        </a:solidFill>
                      </a:endParaRPr>
                    </a:p>
                  </a:txBody>
                  <a:tcPr marT="91425" marB="91425" marR="91425" marL="91425" anchor="ctr"/>
                </a:tc>
              </a:tr>
            </a:tbl>
          </a:graphicData>
        </a:graphic>
      </p:graphicFrame>
      <p:graphicFrame>
        <p:nvGraphicFramePr>
          <p:cNvPr id="190" name="Google Shape;190;p31"/>
          <p:cNvGraphicFramePr/>
          <p:nvPr/>
        </p:nvGraphicFramePr>
        <p:xfrm>
          <a:off x="4939000" y="1657413"/>
          <a:ext cx="3000000" cy="3000000"/>
        </p:xfrm>
        <a:graphic>
          <a:graphicData uri="http://schemas.openxmlformats.org/drawingml/2006/table">
            <a:tbl>
              <a:tblPr>
                <a:noFill/>
                <a:tableStyleId>{BF52C240-6470-42CA-9BDE-15DF42CB2969}</a:tableStyleId>
              </a:tblPr>
              <a:tblGrid>
                <a:gridCol w="1735400"/>
                <a:gridCol w="1735400"/>
              </a:tblGrid>
              <a:tr h="381000">
                <a:tc>
                  <a:txBody>
                    <a:bodyPr/>
                    <a:lstStyle/>
                    <a:p>
                      <a:pPr indent="0" lvl="0" marL="0" rtl="0" algn="ctr">
                        <a:spcBef>
                          <a:spcPts val="0"/>
                        </a:spcBef>
                        <a:spcAft>
                          <a:spcPts val="0"/>
                        </a:spcAft>
                        <a:buNone/>
                      </a:pPr>
                      <a:r>
                        <a:rPr lang="en">
                          <a:solidFill>
                            <a:schemeClr val="dk1"/>
                          </a:solidFill>
                        </a:rPr>
                        <a:t>Labor</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$12,287.33</a:t>
                      </a:r>
                      <a:endParaRPr>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rPr>
                        <a:t>Board Cost</a:t>
                      </a:r>
                      <a:endParaRPr>
                        <a:solidFill>
                          <a:schemeClr val="dk1"/>
                        </a:solidFill>
                      </a:endParaRPr>
                    </a:p>
                    <a:p>
                      <a:pPr indent="0" lvl="0" marL="0" rtl="0" algn="ctr">
                        <a:spcBef>
                          <a:spcPts val="0"/>
                        </a:spcBef>
                        <a:spcAft>
                          <a:spcPts val="0"/>
                        </a:spcAft>
                        <a:buNone/>
                      </a:pPr>
                      <a:r>
                        <a:rPr lang="en">
                          <a:solidFill>
                            <a:schemeClr val="dk1"/>
                          </a:solidFill>
                        </a:rPr>
                        <a:t>(</a:t>
                      </a:r>
                      <a:r>
                        <a:rPr lang="en">
                          <a:solidFill>
                            <a:schemeClr val="dk1"/>
                          </a:solidFill>
                        </a:rPr>
                        <a:t>2</a:t>
                      </a:r>
                      <a:r>
                        <a:rPr lang="en">
                          <a:solidFill>
                            <a:schemeClr val="dk1"/>
                          </a:solidFill>
                        </a:rPr>
                        <a:t> Blasters)</a:t>
                      </a:r>
                      <a:endParaRPr>
                        <a:solidFill>
                          <a:schemeClr val="dk1"/>
                        </a:solidFill>
                      </a:endParaRPr>
                    </a:p>
                    <a:p>
                      <a:pPr indent="0" lvl="0" marL="0" rtl="0" algn="ctr">
                        <a:spcBef>
                          <a:spcPts val="0"/>
                        </a:spcBef>
                        <a:spcAft>
                          <a:spcPts val="0"/>
                        </a:spcAft>
                        <a:buNone/>
                      </a:pPr>
                      <a:r>
                        <a:rPr lang="en">
                          <a:solidFill>
                            <a:schemeClr val="dk1"/>
                          </a:solidFill>
                        </a:rPr>
                        <a:t>(1 Master)</a:t>
                      </a:r>
                      <a:endParaRPr>
                        <a:solidFill>
                          <a:schemeClr val="dk1"/>
                        </a:solidFill>
                      </a:endParaRPr>
                    </a:p>
                    <a:p>
                      <a:pPr indent="0" lvl="0" marL="0" rtl="0" algn="ctr">
                        <a:spcBef>
                          <a:spcPts val="0"/>
                        </a:spcBef>
                        <a:spcAft>
                          <a:spcPts val="0"/>
                        </a:spcAft>
                        <a:buNone/>
                      </a:pPr>
                      <a:r>
                        <a:rPr lang="en">
                          <a:solidFill>
                            <a:schemeClr val="dk1"/>
                          </a:solidFill>
                        </a:rPr>
                        <a:t>(9 Slaves)</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$298.81</a:t>
                      </a:r>
                      <a:endParaRPr>
                        <a:solidFill>
                          <a:schemeClr val="dk1"/>
                        </a:solidFill>
                      </a:endParaRPr>
                    </a:p>
                  </a:txBody>
                  <a:tcPr marT="91425" marB="91425" marR="91425" marL="91425" anchor="ctr"/>
                </a:tc>
              </a:tr>
              <a:tr h="381000">
                <a:tc>
                  <a:txBody>
                    <a:bodyPr/>
                    <a:lstStyle/>
                    <a:p>
                      <a:pPr indent="0" lvl="0" marL="0" rtl="0" algn="ctr">
                        <a:spcBef>
                          <a:spcPts val="0"/>
                        </a:spcBef>
                        <a:spcAft>
                          <a:spcPts val="0"/>
                        </a:spcAft>
                        <a:buNone/>
                      </a:pPr>
                      <a:r>
                        <a:rPr lang="en">
                          <a:solidFill>
                            <a:schemeClr val="dk1"/>
                          </a:solidFill>
                        </a:rPr>
                        <a:t>Total</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$12,586.14</a:t>
                      </a:r>
                      <a:endParaRPr>
                        <a:solidFill>
                          <a:schemeClr val="dk1"/>
                        </a:solidFill>
                      </a:endParaRPr>
                    </a:p>
                  </a:txBody>
                  <a:tcPr marT="91425" marB="91425" marR="91425" marL="91425"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a:t>
            </a:r>
            <a:r>
              <a:rPr lang="en"/>
              <a:t> Work</a:t>
            </a:r>
            <a:endParaRPr/>
          </a:p>
        </p:txBody>
      </p:sp>
      <p:sp>
        <p:nvSpPr>
          <p:cNvPr id="61" name="Google Shape;61;p14"/>
          <p:cNvSpPr txBox="1"/>
          <p:nvPr>
            <p:ph idx="1" type="body"/>
          </p:nvPr>
        </p:nvSpPr>
        <p:spPr>
          <a:xfrm>
            <a:off x="311700" y="1152475"/>
            <a:ext cx="3868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Laser Arcade project started in the Fall 2024 semester.</a:t>
            </a:r>
            <a:endParaRPr/>
          </a:p>
          <a:p>
            <a:pPr indent="-342900" lvl="0" marL="457200" rtl="0" algn="l">
              <a:spcBef>
                <a:spcPts val="1200"/>
              </a:spcBef>
              <a:spcAft>
                <a:spcPts val="0"/>
              </a:spcAft>
              <a:buSzPts val="1800"/>
              <a:buChar char="●"/>
            </a:pPr>
            <a:r>
              <a:rPr lang="en"/>
              <a:t>Project idea was laid out.</a:t>
            </a:r>
            <a:endParaRPr/>
          </a:p>
          <a:p>
            <a:pPr indent="-342900" lvl="0" marL="457200" rtl="0" algn="l">
              <a:spcBef>
                <a:spcPts val="0"/>
              </a:spcBef>
              <a:spcAft>
                <a:spcPts val="0"/>
              </a:spcAft>
              <a:buSzPts val="1800"/>
              <a:buChar char="●"/>
            </a:pPr>
            <a:r>
              <a:rPr lang="en"/>
              <a:t>A functional blaster was designed and built on a breadboard.</a:t>
            </a:r>
            <a:endParaRPr/>
          </a:p>
          <a:p>
            <a:pPr indent="-342900" lvl="0" marL="457200" rtl="0" algn="l">
              <a:spcBef>
                <a:spcPts val="0"/>
              </a:spcBef>
              <a:spcAft>
                <a:spcPts val="0"/>
              </a:spcAft>
              <a:buSzPts val="1800"/>
              <a:buChar char="●"/>
            </a:pPr>
            <a:r>
              <a:rPr lang="en"/>
              <a:t>Very little work done on the target system.</a:t>
            </a:r>
            <a:endParaRPr/>
          </a:p>
        </p:txBody>
      </p:sp>
      <p:pic>
        <p:nvPicPr>
          <p:cNvPr id="62" name="Google Shape;62;p14" title="BREADBOARD PHOTO.png"/>
          <p:cNvPicPr preferRelativeResize="0"/>
          <p:nvPr/>
        </p:nvPicPr>
        <p:blipFill>
          <a:blip r:embed="rId3">
            <a:alphaModFix/>
          </a:blip>
          <a:stretch>
            <a:fillRect/>
          </a:stretch>
        </p:blipFill>
        <p:spPr>
          <a:xfrm>
            <a:off x="4277100" y="1152475"/>
            <a:ext cx="4555203" cy="3416402"/>
          </a:xfrm>
          <a:prstGeom prst="rect">
            <a:avLst/>
          </a:prstGeom>
          <a:noFill/>
          <a:ln>
            <a:noFill/>
          </a:ln>
        </p:spPr>
      </p:pic>
      <p:sp>
        <p:nvSpPr>
          <p:cNvPr id="63" name="Google Shape;63;p14"/>
          <p:cNvSpPr txBox="1"/>
          <p:nvPr/>
        </p:nvSpPr>
        <p:spPr>
          <a:xfrm>
            <a:off x="4299500" y="4493125"/>
            <a:ext cx="4637100" cy="26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2"/>
                </a:solidFill>
              </a:rPr>
              <a:t>Credit: Alex Wheelock, Fall 2024</a:t>
            </a:r>
            <a:endParaRPr sz="10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96" name="Google Shape;196;p32"/>
          <p:cNvSpPr txBox="1"/>
          <p:nvPr>
            <p:ph idx="1" type="body"/>
          </p:nvPr>
        </p:nvSpPr>
        <p:spPr>
          <a:xfrm>
            <a:off x="311700" y="1152475"/>
            <a:ext cx="8520600" cy="3687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were high expectations regarding this semester’s goals for the Laser Arcade project, but all goals were achieved.</a:t>
            </a:r>
            <a:endParaRPr/>
          </a:p>
          <a:p>
            <a:pPr indent="-342900" lvl="0" marL="457200" rtl="0" algn="l">
              <a:spcBef>
                <a:spcPts val="1200"/>
              </a:spcBef>
              <a:spcAft>
                <a:spcPts val="0"/>
              </a:spcAft>
              <a:buSzPts val="1800"/>
              <a:buChar char="●"/>
            </a:pPr>
            <a:r>
              <a:rPr lang="en"/>
              <a:t>All schematics finalized, and PCBs designed.</a:t>
            </a:r>
            <a:endParaRPr/>
          </a:p>
          <a:p>
            <a:pPr indent="-342900" lvl="0" marL="457200" rtl="0" algn="l">
              <a:spcBef>
                <a:spcPts val="0"/>
              </a:spcBef>
              <a:spcAft>
                <a:spcPts val="0"/>
              </a:spcAft>
              <a:buSzPts val="1800"/>
              <a:buChar char="●"/>
            </a:pPr>
            <a:r>
              <a:rPr lang="en"/>
              <a:t>A working target system was created and tested.</a:t>
            </a:r>
            <a:endParaRPr/>
          </a:p>
          <a:p>
            <a:pPr indent="-342900" lvl="0" marL="457200" rtl="0" algn="l">
              <a:spcBef>
                <a:spcPts val="0"/>
              </a:spcBef>
              <a:spcAft>
                <a:spcPts val="0"/>
              </a:spcAft>
              <a:buSzPts val="1800"/>
              <a:buChar char="●"/>
            </a:pPr>
            <a:r>
              <a:rPr lang="en"/>
              <a:t>A working blaster was created and tested.</a:t>
            </a:r>
            <a:endParaRPr/>
          </a:p>
          <a:p>
            <a:pPr indent="0" lvl="0" marL="0" rtl="0" algn="l">
              <a:spcBef>
                <a:spcPts val="1200"/>
              </a:spcBef>
              <a:spcAft>
                <a:spcPts val="1200"/>
              </a:spcAft>
              <a:buNone/>
            </a:pPr>
            <a:r>
              <a:rPr lang="en"/>
              <a:t>The biggest issue with the project’s current state is the IR sensors filter out visible light, not allowing the blaster’s laser to be seen by the target. An additional IR laser will be needed to consistently hit targets. As a result, the project is not currently in a working state.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Recommendations</a:t>
            </a:r>
            <a:endParaRPr/>
          </a:p>
        </p:txBody>
      </p:sp>
      <p:sp>
        <p:nvSpPr>
          <p:cNvPr id="202" name="Google Shape;20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Construct a second blaster.</a:t>
            </a:r>
            <a:endParaRPr/>
          </a:p>
          <a:p>
            <a:pPr indent="0" lvl="0" marL="0" rtl="0" algn="l">
              <a:spcBef>
                <a:spcPts val="1200"/>
              </a:spcBef>
              <a:spcAft>
                <a:spcPts val="0"/>
              </a:spcAft>
              <a:buNone/>
            </a:pPr>
            <a:r>
              <a:rPr lang="en"/>
              <a:t>Blaster needs to add an IR laser. Luckily a second laser output is present on the blaster. Current laser can be used for spotting, or a red dot optic can be used as well.</a:t>
            </a:r>
            <a:endParaRPr/>
          </a:p>
          <a:p>
            <a:pPr indent="0" lvl="0" marL="0" rtl="0" algn="l">
              <a:spcBef>
                <a:spcPts val="1200"/>
              </a:spcBef>
              <a:spcAft>
                <a:spcPts val="0"/>
              </a:spcAft>
              <a:buNone/>
            </a:pPr>
            <a:r>
              <a:rPr lang="en"/>
              <a:t>Design a custom blaster from scratch.</a:t>
            </a:r>
            <a:endParaRPr/>
          </a:p>
          <a:p>
            <a:pPr indent="0" lvl="0" marL="0" rtl="0" algn="l">
              <a:spcBef>
                <a:spcPts val="1200"/>
              </a:spcBef>
              <a:spcAft>
                <a:spcPts val="1200"/>
              </a:spcAft>
              <a:buNone/>
            </a:pPr>
            <a:r>
              <a:rPr lang="en"/>
              <a:t>Code additional game modes into the VB program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4123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Semester Goals</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Finalize all schematics, and design PCBs.</a:t>
            </a:r>
            <a:endParaRPr/>
          </a:p>
          <a:p>
            <a:pPr indent="-342900" lvl="0" marL="457200" rtl="0" algn="l">
              <a:spcBef>
                <a:spcPts val="0"/>
              </a:spcBef>
              <a:spcAft>
                <a:spcPts val="0"/>
              </a:spcAft>
              <a:buSzPts val="1800"/>
              <a:buChar char="●"/>
            </a:pPr>
            <a:r>
              <a:rPr lang="en"/>
              <a:t>Complete the target system</a:t>
            </a:r>
            <a:endParaRPr/>
          </a:p>
          <a:p>
            <a:pPr indent="-317500" lvl="1" marL="914400" rtl="0" algn="l">
              <a:spcBef>
                <a:spcPts val="0"/>
              </a:spcBef>
              <a:spcAft>
                <a:spcPts val="0"/>
              </a:spcAft>
              <a:buSzPts val="1400"/>
              <a:buChar char="○"/>
            </a:pPr>
            <a:r>
              <a:rPr lang="en"/>
              <a:t>Finish programming master and slaves.</a:t>
            </a:r>
            <a:endParaRPr/>
          </a:p>
          <a:p>
            <a:pPr indent="-317500" lvl="1" marL="914400" rtl="0" algn="l">
              <a:spcBef>
                <a:spcPts val="0"/>
              </a:spcBef>
              <a:spcAft>
                <a:spcPts val="0"/>
              </a:spcAft>
              <a:buSzPts val="1400"/>
              <a:buChar char="○"/>
            </a:pPr>
            <a:r>
              <a:rPr lang="en"/>
              <a:t>Write a VB program to control/run the game.</a:t>
            </a:r>
            <a:endParaRPr/>
          </a:p>
          <a:p>
            <a:pPr indent="-317500" lvl="1" marL="914400" rtl="0" algn="l">
              <a:spcBef>
                <a:spcPts val="0"/>
              </a:spcBef>
              <a:spcAft>
                <a:spcPts val="0"/>
              </a:spcAft>
              <a:buSzPts val="1400"/>
              <a:buChar char="○"/>
            </a:pPr>
            <a:r>
              <a:rPr lang="en"/>
              <a:t>Design a target/reflector that allows both IR sensors to detect the laser.</a:t>
            </a:r>
            <a:endParaRPr/>
          </a:p>
          <a:p>
            <a:pPr indent="-342900" lvl="0" marL="457200" rtl="0" algn="l">
              <a:spcBef>
                <a:spcPts val="0"/>
              </a:spcBef>
              <a:spcAft>
                <a:spcPts val="0"/>
              </a:spcAft>
              <a:buSzPts val="1800"/>
              <a:buChar char="●"/>
            </a:pPr>
            <a:r>
              <a:rPr lang="en"/>
              <a:t>Complete the blaster</a:t>
            </a:r>
            <a:endParaRPr/>
          </a:p>
          <a:p>
            <a:pPr indent="-317500" lvl="1" marL="914400" rtl="0" algn="l">
              <a:spcBef>
                <a:spcPts val="0"/>
              </a:spcBef>
              <a:spcAft>
                <a:spcPts val="0"/>
              </a:spcAft>
              <a:buSzPts val="1400"/>
              <a:buChar char="○"/>
            </a:pPr>
            <a:r>
              <a:rPr lang="en"/>
              <a:t>Add an audio output to the blaster.</a:t>
            </a:r>
            <a:endParaRPr/>
          </a:p>
          <a:p>
            <a:pPr indent="-317500" lvl="1" marL="914400" rtl="0" algn="l">
              <a:spcBef>
                <a:spcPts val="0"/>
              </a:spcBef>
              <a:spcAft>
                <a:spcPts val="0"/>
              </a:spcAft>
              <a:buSzPts val="1400"/>
              <a:buChar char="○"/>
            </a:pPr>
            <a:r>
              <a:rPr lang="en"/>
              <a:t>Modify a Nerf gun to house the internals of the blaster.</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Blaster Updates</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Blaster is now wired to a 12V DC power supply.</a:t>
            </a:r>
            <a:endParaRPr/>
          </a:p>
          <a:p>
            <a:pPr indent="-317500" lvl="1" marL="914400" rtl="0" algn="l">
              <a:spcBef>
                <a:spcPts val="0"/>
              </a:spcBef>
              <a:spcAft>
                <a:spcPts val="0"/>
              </a:spcAft>
              <a:buSzPts val="1400"/>
              <a:buChar char="○"/>
            </a:pPr>
            <a:r>
              <a:rPr lang="en"/>
              <a:t>A regulator supplies PIC and laser with 5V.</a:t>
            </a:r>
            <a:endParaRPr/>
          </a:p>
          <a:p>
            <a:pPr indent="-342900" lvl="0" marL="457200" rtl="0" algn="l">
              <a:spcBef>
                <a:spcPts val="0"/>
              </a:spcBef>
              <a:spcAft>
                <a:spcPts val="0"/>
              </a:spcAft>
              <a:buSzPts val="1800"/>
              <a:buChar char="●"/>
            </a:pPr>
            <a:r>
              <a:rPr lang="en"/>
              <a:t>Added an optional laser output for an IR laser if needed.</a:t>
            </a:r>
            <a:endParaRPr/>
          </a:p>
          <a:p>
            <a:pPr indent="-342900" lvl="0" marL="457200" rtl="0" algn="l">
              <a:spcBef>
                <a:spcPts val="0"/>
              </a:spcBef>
              <a:spcAft>
                <a:spcPts val="0"/>
              </a:spcAft>
              <a:buSzPts val="1800"/>
              <a:buChar char="●"/>
            </a:pPr>
            <a:r>
              <a:rPr lang="en"/>
              <a:t>Added an audio board and speaker.</a:t>
            </a:r>
            <a:endParaRPr/>
          </a:p>
          <a:p>
            <a:pPr indent="-342900" lvl="0" marL="457200" rtl="0" algn="l">
              <a:spcBef>
                <a:spcPts val="0"/>
              </a:spcBef>
              <a:spcAft>
                <a:spcPts val="0"/>
              </a:spcAft>
              <a:buSzPts val="1800"/>
              <a:buChar char="●"/>
            </a:pPr>
            <a:r>
              <a:rPr lang="en"/>
              <a:t>Designed a PCB.</a:t>
            </a:r>
            <a:endParaRPr/>
          </a:p>
          <a:p>
            <a:pPr indent="-342900" lvl="0" marL="457200" rtl="0" algn="l">
              <a:spcBef>
                <a:spcPts val="0"/>
              </a:spcBef>
              <a:spcAft>
                <a:spcPts val="0"/>
              </a:spcAft>
              <a:buSzPts val="1800"/>
              <a:buChar char="●"/>
            </a:pPr>
            <a:r>
              <a:rPr lang="en"/>
              <a:t>All electronics now housed in a modified Nerf gun.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2" name="Google Shape;82;p17"/>
          <p:cNvPicPr preferRelativeResize="0"/>
          <p:nvPr/>
        </p:nvPicPr>
        <p:blipFill rotWithShape="1">
          <a:blip r:embed="rId3">
            <a:alphaModFix/>
          </a:blip>
          <a:srcRect b="10439" l="0" r="11598" t="2785"/>
          <a:stretch/>
        </p:blipFill>
        <p:spPr>
          <a:xfrm>
            <a:off x="93114" y="98775"/>
            <a:ext cx="8957774" cy="4945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 name="Shape 86"/>
        <p:cNvGrpSpPr/>
        <p:nvPr/>
      </p:nvGrpSpPr>
      <p:grpSpPr>
        <a:xfrm>
          <a:off x="0" y="0"/>
          <a:ext cx="0" cy="0"/>
          <a:chOff x="0" y="0"/>
          <a:chExt cx="0" cy="0"/>
        </a:xfrm>
      </p:grpSpPr>
      <p:pic>
        <p:nvPicPr>
          <p:cNvPr id="87" name="Google Shape;87;p18"/>
          <p:cNvPicPr preferRelativeResize="0"/>
          <p:nvPr/>
        </p:nvPicPr>
        <p:blipFill rotWithShape="1">
          <a:blip r:embed="rId3">
            <a:alphaModFix/>
          </a:blip>
          <a:srcRect b="10285" l="0" r="11559" t="2697"/>
          <a:stretch/>
        </p:blipFill>
        <p:spPr>
          <a:xfrm>
            <a:off x="61600" y="66500"/>
            <a:ext cx="9009050" cy="4985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 name="Shape 91"/>
        <p:cNvGrpSpPr/>
        <p:nvPr/>
      </p:nvGrpSpPr>
      <p:grpSpPr>
        <a:xfrm>
          <a:off x="0" y="0"/>
          <a:ext cx="0" cy="0"/>
          <a:chOff x="0" y="0"/>
          <a:chExt cx="0" cy="0"/>
        </a:xfrm>
      </p:grpSpPr>
      <p:pic>
        <p:nvPicPr>
          <p:cNvPr id="92" name="Google Shape;92;p19"/>
          <p:cNvPicPr preferRelativeResize="0"/>
          <p:nvPr/>
        </p:nvPicPr>
        <p:blipFill rotWithShape="1">
          <a:blip r:embed="rId3">
            <a:alphaModFix/>
          </a:blip>
          <a:srcRect b="10349" l="0" r="11652" t="2754"/>
          <a:stretch/>
        </p:blipFill>
        <p:spPr>
          <a:xfrm>
            <a:off x="80013" y="86500"/>
            <a:ext cx="8983974" cy="4970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title="IMG_5848.HEIC"/>
          <p:cNvPicPr preferRelativeResize="0"/>
          <p:nvPr/>
        </p:nvPicPr>
        <p:blipFill rotWithShape="1">
          <a:blip r:embed="rId3">
            <a:alphaModFix/>
          </a:blip>
          <a:srcRect b="5197" l="12766" r="12309" t="5643"/>
          <a:stretch/>
        </p:blipFill>
        <p:spPr>
          <a:xfrm>
            <a:off x="4958763" y="755038"/>
            <a:ext cx="4071050" cy="3633423"/>
          </a:xfrm>
          <a:prstGeom prst="rect">
            <a:avLst/>
          </a:prstGeom>
          <a:noFill/>
          <a:ln>
            <a:noFill/>
          </a:ln>
        </p:spPr>
      </p:pic>
      <p:pic>
        <p:nvPicPr>
          <p:cNvPr id="98" name="Google Shape;98;p20" title="IMG_5847.HEIC"/>
          <p:cNvPicPr preferRelativeResize="0"/>
          <p:nvPr/>
        </p:nvPicPr>
        <p:blipFill>
          <a:blip r:embed="rId4">
            <a:alphaModFix/>
          </a:blip>
          <a:stretch>
            <a:fillRect/>
          </a:stretch>
        </p:blipFill>
        <p:spPr>
          <a:xfrm>
            <a:off x="114187" y="755038"/>
            <a:ext cx="4844575" cy="36334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Blaster Mechanical Components</a:t>
            </a:r>
            <a:endParaRPr/>
          </a:p>
        </p:txBody>
      </p:sp>
      <p:pic>
        <p:nvPicPr>
          <p:cNvPr id="104" name="Google Shape;104;p21"/>
          <p:cNvPicPr preferRelativeResize="0"/>
          <p:nvPr/>
        </p:nvPicPr>
        <p:blipFill>
          <a:blip r:embed="rId3">
            <a:alphaModFix/>
          </a:blip>
          <a:stretch>
            <a:fillRect/>
          </a:stretch>
        </p:blipFill>
        <p:spPr>
          <a:xfrm>
            <a:off x="7554850" y="2257738"/>
            <a:ext cx="1421450" cy="1267576"/>
          </a:xfrm>
          <a:prstGeom prst="rect">
            <a:avLst/>
          </a:prstGeom>
          <a:noFill/>
          <a:ln>
            <a:noFill/>
          </a:ln>
        </p:spPr>
      </p:pic>
      <p:pic>
        <p:nvPicPr>
          <p:cNvPr id="105" name="Google Shape;105;p21"/>
          <p:cNvPicPr preferRelativeResize="0"/>
          <p:nvPr/>
        </p:nvPicPr>
        <p:blipFill>
          <a:blip r:embed="rId4">
            <a:alphaModFix/>
          </a:blip>
          <a:stretch>
            <a:fillRect/>
          </a:stretch>
        </p:blipFill>
        <p:spPr>
          <a:xfrm>
            <a:off x="182625" y="1444215"/>
            <a:ext cx="2128000" cy="2894650"/>
          </a:xfrm>
          <a:prstGeom prst="rect">
            <a:avLst/>
          </a:prstGeom>
          <a:noFill/>
          <a:ln>
            <a:noFill/>
          </a:ln>
        </p:spPr>
      </p:pic>
      <p:pic>
        <p:nvPicPr>
          <p:cNvPr id="106" name="Google Shape;106;p21"/>
          <p:cNvPicPr preferRelativeResize="0"/>
          <p:nvPr/>
        </p:nvPicPr>
        <p:blipFill>
          <a:blip r:embed="rId5">
            <a:alphaModFix/>
          </a:blip>
          <a:stretch>
            <a:fillRect/>
          </a:stretch>
        </p:blipFill>
        <p:spPr>
          <a:xfrm>
            <a:off x="4308533" y="1325675"/>
            <a:ext cx="1550975" cy="1667801"/>
          </a:xfrm>
          <a:prstGeom prst="rect">
            <a:avLst/>
          </a:prstGeom>
          <a:noFill/>
          <a:ln>
            <a:noFill/>
          </a:ln>
        </p:spPr>
      </p:pic>
      <p:pic>
        <p:nvPicPr>
          <p:cNvPr id="107" name="Google Shape;107;p21"/>
          <p:cNvPicPr preferRelativeResize="0"/>
          <p:nvPr/>
        </p:nvPicPr>
        <p:blipFill>
          <a:blip r:embed="rId6">
            <a:alphaModFix/>
          </a:blip>
          <a:stretch>
            <a:fillRect/>
          </a:stretch>
        </p:blipFill>
        <p:spPr>
          <a:xfrm>
            <a:off x="2310625" y="1444212"/>
            <a:ext cx="1815168" cy="2894649"/>
          </a:xfrm>
          <a:prstGeom prst="rect">
            <a:avLst/>
          </a:prstGeom>
          <a:noFill/>
          <a:ln>
            <a:noFill/>
          </a:ln>
        </p:spPr>
      </p:pic>
      <p:pic>
        <p:nvPicPr>
          <p:cNvPr id="108" name="Google Shape;108;p21"/>
          <p:cNvPicPr preferRelativeResize="0"/>
          <p:nvPr/>
        </p:nvPicPr>
        <p:blipFill>
          <a:blip r:embed="rId7">
            <a:alphaModFix/>
          </a:blip>
          <a:stretch>
            <a:fillRect/>
          </a:stretch>
        </p:blipFill>
        <p:spPr>
          <a:xfrm>
            <a:off x="4308538" y="2993472"/>
            <a:ext cx="1550975" cy="1463955"/>
          </a:xfrm>
          <a:prstGeom prst="rect">
            <a:avLst/>
          </a:prstGeom>
          <a:noFill/>
          <a:ln>
            <a:noFill/>
          </a:ln>
        </p:spPr>
      </p:pic>
      <p:pic>
        <p:nvPicPr>
          <p:cNvPr id="109" name="Google Shape;109;p21"/>
          <p:cNvPicPr preferRelativeResize="0"/>
          <p:nvPr/>
        </p:nvPicPr>
        <p:blipFill>
          <a:blip r:embed="rId8">
            <a:alphaModFix/>
          </a:blip>
          <a:stretch>
            <a:fillRect/>
          </a:stretch>
        </p:blipFill>
        <p:spPr>
          <a:xfrm>
            <a:off x="6047125" y="1372175"/>
            <a:ext cx="1320100" cy="1581575"/>
          </a:xfrm>
          <a:prstGeom prst="rect">
            <a:avLst/>
          </a:prstGeom>
          <a:noFill/>
          <a:ln>
            <a:noFill/>
          </a:ln>
        </p:spPr>
      </p:pic>
      <p:pic>
        <p:nvPicPr>
          <p:cNvPr id="110" name="Google Shape;110;p21"/>
          <p:cNvPicPr preferRelativeResize="0"/>
          <p:nvPr/>
        </p:nvPicPr>
        <p:blipFill>
          <a:blip r:embed="rId9">
            <a:alphaModFix/>
          </a:blip>
          <a:stretch>
            <a:fillRect/>
          </a:stretch>
        </p:blipFill>
        <p:spPr>
          <a:xfrm>
            <a:off x="6047113" y="2933884"/>
            <a:ext cx="1320101" cy="14769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